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7"/>
  </p:notesMasterIdLst>
  <p:sldIdLst>
    <p:sldId id="257" r:id="rId3"/>
    <p:sldId id="285" r:id="rId4"/>
    <p:sldId id="287" r:id="rId5"/>
    <p:sldId id="286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>
        <p15:guide id="1" orient="horz" pos="1803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77" d="100"/>
          <a:sy n="77" d="100"/>
        </p:scale>
        <p:origin x="576" y="126"/>
      </p:cViewPr>
      <p:guideLst>
        <p:guide orient="horz" pos="1803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57838" y="13144315"/>
            <a:ext cx="535723" cy="46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18" y="110570"/>
            <a:ext cx="21031200" cy="1531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850908" y="2592002"/>
            <a:ext cx="22690664" cy="102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8533"/>
              </a:lnSpc>
              <a:defRPr lang="de-DE" sz="6667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850903" y="3957440"/>
            <a:ext cx="22690664" cy="25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3733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22260360" y="12816543"/>
            <a:ext cx="1533963" cy="7171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40" tIns="121920" rIns="243840" bIns="1219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2438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5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50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0908" y="4267201"/>
            <a:ext cx="22690664" cy="825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3733" noProof="0" dirty="0" smtClean="0"/>
            </a:lvl1pPr>
            <a:lvl2pPr>
              <a:lnSpc>
                <a:spcPct val="114000"/>
              </a:lnSpc>
              <a:defRPr lang="de-DE" sz="3733" noProof="0" dirty="0" smtClean="0"/>
            </a:lvl2pPr>
            <a:lvl3pPr>
              <a:defRPr sz="3733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50908" y="2592002"/>
            <a:ext cx="22690664" cy="109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8533"/>
              </a:lnSpc>
              <a:defRPr lang="de-DE" sz="6667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5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829765" y="12946628"/>
            <a:ext cx="20878768" cy="76937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2933">
                <a:solidFill>
                  <a:schemeClr val="tx1"/>
                </a:solidFill>
              </a:defRPr>
            </a:lvl1pPr>
          </a:lstStyle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8066491" y="12946627"/>
            <a:ext cx="5472000" cy="73025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933">
                <a:solidFill>
                  <a:schemeClr val="tx1"/>
                </a:solidFill>
              </a:defRPr>
            </a:lvl1pPr>
          </a:lstStyle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916800" y="864000"/>
            <a:ext cx="1612731" cy="84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5867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5pPr>
      <a:lvl6pPr marL="12192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6pPr>
      <a:lvl7pPr marL="24384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7pPr>
      <a:lvl8pPr marL="36576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8pPr>
      <a:lvl9pPr marL="48768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469907" indent="-469907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960980" indent="-49107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1435119" indent="-474139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4pPr>
      <a:lvl5pPr marL="1905024" indent="-46990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HSrmAUJXmx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xfrm>
            <a:off x="1206495" y="2574991"/>
            <a:ext cx="14842801" cy="283258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/>
              <a:t>CityGML and GeoPose in </a:t>
            </a:r>
            <a:r>
              <a:rPr lang="en-US" sz="6000" dirty="0" err="1"/>
              <a:t>glTF</a:t>
            </a:r>
            <a:r>
              <a:rPr lang="en-US" sz="6000" dirty="0"/>
              <a:t> Experiment</a:t>
            </a:r>
            <a:endParaRPr sz="6000"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xfrm>
            <a:off x="1201340" y="4953000"/>
            <a:ext cx="21971001" cy="123153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OGC-Khronos Forum</a:t>
            </a:r>
            <a:endParaRPr dirty="0"/>
          </a:p>
        </p:txBody>
      </p:sp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Steve Smyth, OGC CityGML and GeoPose SWGs</a:t>
            </a:r>
          </a:p>
          <a:p>
            <a:r>
              <a:rPr lang="en-US" dirty="0"/>
              <a:t>May 2022</a:t>
            </a:r>
          </a:p>
          <a:p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417624-762A-B0CD-1B30-7A1004CF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205" y="6369604"/>
            <a:ext cx="8294318" cy="49040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/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11744582" cy="11347688"/>
          </a:xfrm>
        </p:spPr>
        <p:txBody>
          <a:bodyPr>
            <a:normAutofit fontScale="77500" lnSpcReduction="2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The GB Ordnance Survey has a “Street Drone” – </a:t>
            </a:r>
            <a:r>
              <a:rPr lang="en-US" sz="6100" dirty="0">
                <a:solidFill>
                  <a:srgbClr val="092745"/>
                </a:solidFill>
              </a:rPr>
              <a:t>a modified </a:t>
            </a:r>
            <a:r>
              <a:rPr lang="it-IT" sz="6100" dirty="0">
                <a:solidFill>
                  <a:srgbClr val="092745"/>
                </a:solidFill>
              </a:rPr>
              <a:t>Renault Twizzy </a:t>
            </a:r>
            <a:endParaRPr lang="en-US" sz="61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The Street Drone serves as a testbed for developing technology for navigating, sensing from, and controlling an autonomous road vehicle.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One test carried out near the OS HQ in Southampton UK is the basis of the experiment. Here is a video from the test: </a:t>
            </a: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  <a:hlinkClick r:id="rId2"/>
              </a:rPr>
              <a:t>Street Drone run Tue Jul 16 2019</a:t>
            </a: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 </a:t>
            </a: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389A3-73C0-56BA-8DF6-3232B40C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605" y="7726404"/>
            <a:ext cx="8946806" cy="4870290"/>
          </a:xfrm>
          <a:prstGeom prst="rect">
            <a:avLst/>
          </a:prstGeom>
        </p:spPr>
      </p:pic>
      <p:pic>
        <p:nvPicPr>
          <p:cNvPr id="5" name="E17980D0-A368-40EF-8F10-EA6E002E41B1" descr="image1.png">
            <a:extLst>
              <a:ext uri="{FF2B5EF4-FFF2-40B4-BE49-F238E27FC236}">
                <a16:creationId xmlns:a16="http://schemas.microsoft.com/office/drawing/2014/main" id="{E386BD31-FCED-D7B4-9DEC-150699948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605" y="2397870"/>
            <a:ext cx="8946805" cy="5030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26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AFD0C5-6A72-2660-773B-51149007C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506" y="2206762"/>
            <a:ext cx="17344547" cy="9743068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r>
              <a:rPr lang="en-US" sz="4800" b="1" u="sng" dirty="0">
                <a:solidFill>
                  <a:srgbClr val="092745"/>
                </a:solidFill>
              </a:rPr>
              <a:t>Goals</a:t>
            </a:r>
            <a:r>
              <a:rPr lang="en-US" sz="4800" dirty="0">
                <a:solidFill>
                  <a:srgbClr val="092745"/>
                </a:solidFill>
              </a:rPr>
              <a:t> </a:t>
            </a:r>
          </a:p>
          <a:p>
            <a:pPr lvl="1"/>
            <a:r>
              <a:rPr lang="en-US" sz="4800" dirty="0">
                <a:solidFill>
                  <a:srgbClr val="092745"/>
                </a:solidFill>
              </a:rPr>
              <a:t>To map the space and material properties of the stationary and movable parts of the test area from an OGC </a:t>
            </a:r>
            <a:r>
              <a:rPr lang="en-US" sz="4800" dirty="0" err="1">
                <a:solidFill>
                  <a:srgbClr val="092745"/>
                </a:solidFill>
              </a:rPr>
              <a:t>CityGML</a:t>
            </a:r>
            <a:r>
              <a:rPr lang="en-US" sz="4800" dirty="0">
                <a:solidFill>
                  <a:srgbClr val="092745"/>
                </a:solidFill>
              </a:rPr>
              <a:t> 3.0 GML model to extended </a:t>
            </a:r>
            <a:r>
              <a:rPr lang="en-US" sz="4800" dirty="0" err="1">
                <a:solidFill>
                  <a:srgbClr val="092745"/>
                </a:solidFill>
              </a:rPr>
              <a:t>glTF</a:t>
            </a:r>
            <a:r>
              <a:rPr lang="en-US" sz="4800" dirty="0">
                <a:solidFill>
                  <a:srgbClr val="092745"/>
                </a:solidFill>
              </a:rPr>
              <a:t> and</a:t>
            </a:r>
          </a:p>
          <a:p>
            <a:pPr lvl="1"/>
            <a:endParaRPr lang="en-US" dirty="0">
              <a:solidFill>
                <a:srgbClr val="092745"/>
              </a:solidFill>
            </a:endParaRPr>
          </a:p>
          <a:p>
            <a:pPr lvl="1"/>
            <a:endParaRPr lang="en-US" sz="4800" dirty="0">
              <a:solidFill>
                <a:srgbClr val="092745"/>
              </a:solidFill>
            </a:endParaRPr>
          </a:p>
          <a:p>
            <a:pPr lvl="1"/>
            <a:endParaRPr lang="en-US" sz="4800" dirty="0">
              <a:solidFill>
                <a:srgbClr val="092745"/>
              </a:solidFill>
            </a:endParaRPr>
          </a:p>
          <a:p>
            <a:pPr lvl="1"/>
            <a:r>
              <a:rPr lang="en-US" sz="4800" dirty="0">
                <a:solidFill>
                  <a:srgbClr val="092745"/>
                </a:solidFill>
              </a:rPr>
              <a:t>To use OGC </a:t>
            </a:r>
            <a:r>
              <a:rPr lang="en-US" sz="4800" dirty="0" err="1">
                <a:solidFill>
                  <a:srgbClr val="092745"/>
                </a:solidFill>
              </a:rPr>
              <a:t>GeoPose</a:t>
            </a:r>
            <a:r>
              <a:rPr lang="en-US" sz="4800" dirty="0">
                <a:solidFill>
                  <a:srgbClr val="092745"/>
                </a:solidFill>
              </a:rPr>
              <a:t> 1.0 sequences, both Streams and Series, to animate the moving or mobile features (the drone, other vehicles, people, gates, sun) , also serialized as </a:t>
            </a:r>
            <a:r>
              <a:rPr lang="en-US" sz="4800" dirty="0" err="1">
                <a:solidFill>
                  <a:srgbClr val="092745"/>
                </a:solidFill>
              </a:rPr>
              <a:t>glTF</a:t>
            </a:r>
            <a:r>
              <a:rPr lang="en-US" sz="4800" dirty="0">
                <a:solidFill>
                  <a:srgbClr val="092745"/>
                </a:solidFill>
              </a:rPr>
              <a:t>, as observed during the test run.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FF8AAD-9ECF-D180-B21C-8127FDB24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440" y="110570"/>
            <a:ext cx="20063177" cy="1531232"/>
          </a:xfrm>
        </p:spPr>
        <p:txBody>
          <a:bodyPr>
            <a:normAutofit fontScale="90000"/>
          </a:bodyPr>
          <a:lstStyle/>
          <a:p>
            <a:r>
              <a:rPr lang="en-US" sz="8800" dirty="0" err="1"/>
              <a:t>CityGML</a:t>
            </a:r>
            <a:r>
              <a:rPr lang="en-US" sz="8800" dirty="0"/>
              <a:t> and </a:t>
            </a:r>
            <a:r>
              <a:rPr lang="en-US" sz="8800" dirty="0" err="1"/>
              <a:t>GeoPose</a:t>
            </a:r>
            <a:r>
              <a:rPr lang="en-US" sz="8800" dirty="0"/>
              <a:t> in </a:t>
            </a:r>
            <a:r>
              <a:rPr lang="en-US" sz="8800" dirty="0" err="1"/>
              <a:t>glTF</a:t>
            </a:r>
            <a:r>
              <a:rPr lang="en-US" sz="8800" dirty="0"/>
              <a:t> 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422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/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0846829" cy="11279754"/>
          </a:xfrm>
        </p:spPr>
        <p:txBody>
          <a:bodyPr>
            <a:normAutofit fontScale="92500" lnSpcReduction="1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5800" b="1" u="sng" dirty="0">
                <a:solidFill>
                  <a:srgbClr val="092745"/>
                </a:solidFill>
              </a:rPr>
              <a:t>Deliverables</a:t>
            </a:r>
          </a:p>
          <a:p>
            <a:pPr lvl="1"/>
            <a:r>
              <a:rPr lang="en-US" dirty="0">
                <a:solidFill>
                  <a:srgbClr val="092745"/>
                </a:solidFill>
              </a:rPr>
              <a:t>Draft spec for a </a:t>
            </a:r>
            <a:r>
              <a:rPr lang="en-US" dirty="0" err="1">
                <a:solidFill>
                  <a:srgbClr val="092745"/>
                </a:solidFill>
              </a:rPr>
              <a:t>glTF</a:t>
            </a:r>
            <a:r>
              <a:rPr lang="en-US" dirty="0">
                <a:solidFill>
                  <a:srgbClr val="092745"/>
                </a:solidFill>
              </a:rPr>
              <a:t> encoding of CityGML 3.0 – at least Core, Relief, </a:t>
            </a:r>
            <a:r>
              <a:rPr lang="en-US" dirty="0" err="1">
                <a:solidFill>
                  <a:srgbClr val="092745"/>
                </a:solidFill>
              </a:rPr>
              <a:t>PointCloud</a:t>
            </a:r>
            <a:r>
              <a:rPr lang="en-US" dirty="0">
                <a:solidFill>
                  <a:srgbClr val="092745"/>
                </a:solidFill>
              </a:rPr>
              <a:t>, City Furniture, Vegetation, Construction, Transportation, and Building Modules.</a:t>
            </a:r>
          </a:p>
          <a:p>
            <a:pPr lvl="1"/>
            <a:r>
              <a:rPr lang="en-US" dirty="0">
                <a:solidFill>
                  <a:srgbClr val="092745"/>
                </a:solidFill>
              </a:rPr>
              <a:t>An animated instance reproducing the video.</a:t>
            </a:r>
          </a:p>
          <a:p>
            <a:pPr marL="609600" lvl="1" indent="0">
              <a:buNone/>
            </a:pPr>
            <a:endParaRPr lang="en-US" sz="6000" b="1" u="sng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b="1" u="sng" dirty="0">
                <a:solidFill>
                  <a:srgbClr val="092745"/>
                </a:solidFill>
              </a:rPr>
              <a:t>Timeline</a:t>
            </a:r>
          </a:p>
          <a:p>
            <a:pPr marL="609600" lvl="1" indent="0">
              <a:buNone/>
            </a:pPr>
            <a:r>
              <a:rPr lang="en-US" dirty="0">
                <a:solidFill>
                  <a:srgbClr val="092745"/>
                </a:solidFill>
              </a:rPr>
              <a:t>Summer 2022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 </a:t>
            </a:r>
            <a:r>
              <a:rPr lang="en-US" sz="6000" b="1" u="sng" dirty="0">
                <a:solidFill>
                  <a:srgbClr val="092745"/>
                </a:solidFill>
              </a:rPr>
              <a:t>Participation</a:t>
            </a:r>
            <a:r>
              <a:rPr lang="en-US" sz="6000" dirty="0">
                <a:solidFill>
                  <a:srgbClr val="092745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92745"/>
                </a:solidFill>
              </a:rPr>
              <a:t>OGC-Khronos Forum meetings – meet when there is a need.</a:t>
            </a:r>
          </a:p>
          <a:p>
            <a:pPr lvl="1"/>
            <a:r>
              <a:rPr lang="en-US" dirty="0">
                <a:solidFill>
                  <a:srgbClr val="092745"/>
                </a:solidFill>
              </a:rPr>
              <a:t>GitHub.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68530"/>
      </p:ext>
    </p:extLst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3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5164</TotalTime>
  <Words>239</Words>
  <Application>Microsoft Office PowerPoint</Application>
  <PresentationFormat>Custom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Helvetica Neue</vt:lpstr>
      <vt:lpstr>Lato</vt:lpstr>
      <vt:lpstr>Mont Book</vt:lpstr>
      <vt:lpstr>Mont SemiBold</vt:lpstr>
      <vt:lpstr>Symbol</vt:lpstr>
      <vt:lpstr>30_BasicColor</vt:lpstr>
      <vt:lpstr>Titel 1</vt:lpstr>
      <vt:lpstr>CityGML and GeoPose in glTF Experiment</vt:lpstr>
      <vt:lpstr>CityGML and GeoPose in glTF Experiment</vt:lpstr>
      <vt:lpstr>CityGML and GeoPose in glTF Experiment</vt:lpstr>
      <vt:lpstr>CityGML and GeoPose in glTF Experiment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Smyth</dc:creator>
  <cp:lastModifiedBy>Carl S Smyth</cp:lastModifiedBy>
  <cp:revision>90</cp:revision>
  <dcterms:modified xsi:type="dcterms:W3CDTF">2022-05-23T00:33:51Z</dcterms:modified>
</cp:coreProperties>
</file>